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9144000" cy="5143500" type="screen16x9"/>
  <p:notesSz cx="6858000" cy="9144000"/>
  <p:embeddedFontLst>
    <p:embeddedFont>
      <p:font typeface="Amatic SC" panose="00000500000000000000" pitchFamily="2" charset="-79"/>
      <p:regular r:id="rId15"/>
      <p:bold r:id="rId16"/>
    </p:embeddedFont>
    <p:embeddedFont>
      <p:font typeface="Source Code Pro" panose="020B0509030403020204" pitchFamily="49"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36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46a7c24aef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46a7c24ae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46a7c24aef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46a7c24aef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46a7c24a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46a7c24aef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46a7c24aef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46a7c24aef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46a7c24a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46a7c24ae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46a7c24aef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46a7c24aef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46a7c24a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46a7c24ae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46a7c24aef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46a7c24aef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0"/>
              </a:spcBef>
              <a:spcAft>
                <a:spcPts val="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0"/>
              </a:spcBef>
              <a:spcAft>
                <a:spcPts val="0"/>
              </a:spcAft>
              <a:buClr>
                <a:schemeClr val="accent1"/>
              </a:buClr>
              <a:buSzPts val="1400"/>
              <a:buChar char="○"/>
              <a:defRPr>
                <a:solidFill>
                  <a:schemeClr val="accent1"/>
                </a:solidFill>
                <a:highlight>
                  <a:schemeClr val="lt1"/>
                </a:highlight>
              </a:defRPr>
            </a:lvl2pPr>
            <a:lvl3pPr marL="1371600" lvl="2" indent="-317500">
              <a:spcBef>
                <a:spcPts val="0"/>
              </a:spcBef>
              <a:spcAft>
                <a:spcPts val="0"/>
              </a:spcAft>
              <a:buClr>
                <a:schemeClr val="accent1"/>
              </a:buClr>
              <a:buSzPts val="1400"/>
              <a:buChar char="■"/>
              <a:defRPr>
                <a:solidFill>
                  <a:schemeClr val="accent1"/>
                </a:solidFill>
                <a:highlight>
                  <a:schemeClr val="lt1"/>
                </a:highlight>
              </a:defRPr>
            </a:lvl3pPr>
            <a:lvl4pPr marL="1828800" lvl="3" indent="-317500">
              <a:spcBef>
                <a:spcPts val="0"/>
              </a:spcBef>
              <a:spcAft>
                <a:spcPts val="0"/>
              </a:spcAft>
              <a:buClr>
                <a:schemeClr val="accent1"/>
              </a:buClr>
              <a:buSzPts val="1400"/>
              <a:buChar char="●"/>
              <a:defRPr>
                <a:solidFill>
                  <a:schemeClr val="accent1"/>
                </a:solidFill>
                <a:highlight>
                  <a:schemeClr val="lt1"/>
                </a:highlight>
              </a:defRPr>
            </a:lvl4pPr>
            <a:lvl5pPr marL="2286000" lvl="4" indent="-317500">
              <a:spcBef>
                <a:spcPts val="0"/>
              </a:spcBef>
              <a:spcAft>
                <a:spcPts val="0"/>
              </a:spcAft>
              <a:buClr>
                <a:schemeClr val="accent1"/>
              </a:buClr>
              <a:buSzPts val="1400"/>
              <a:buChar char="○"/>
              <a:defRPr>
                <a:solidFill>
                  <a:schemeClr val="accent1"/>
                </a:solidFill>
                <a:highlight>
                  <a:schemeClr val="lt1"/>
                </a:highlight>
              </a:defRPr>
            </a:lvl5pPr>
            <a:lvl6pPr marL="2743200" lvl="5" indent="-317500">
              <a:spcBef>
                <a:spcPts val="0"/>
              </a:spcBef>
              <a:spcAft>
                <a:spcPts val="0"/>
              </a:spcAft>
              <a:buClr>
                <a:schemeClr val="accent1"/>
              </a:buClr>
              <a:buSzPts val="1400"/>
              <a:buChar char="■"/>
              <a:defRPr>
                <a:solidFill>
                  <a:schemeClr val="accent1"/>
                </a:solidFill>
                <a:highlight>
                  <a:schemeClr val="lt1"/>
                </a:highlight>
              </a:defRPr>
            </a:lvl6pPr>
            <a:lvl7pPr marL="3200400" lvl="6" indent="-317500">
              <a:spcBef>
                <a:spcPts val="0"/>
              </a:spcBef>
              <a:spcAft>
                <a:spcPts val="0"/>
              </a:spcAft>
              <a:buClr>
                <a:schemeClr val="accent1"/>
              </a:buClr>
              <a:buSzPts val="1400"/>
              <a:buChar char="●"/>
              <a:defRPr>
                <a:solidFill>
                  <a:schemeClr val="accent1"/>
                </a:solidFill>
                <a:highlight>
                  <a:schemeClr val="lt1"/>
                </a:highlight>
              </a:defRPr>
            </a:lvl7pPr>
            <a:lvl8pPr marL="3657600" lvl="7" indent="-317500">
              <a:spcBef>
                <a:spcPts val="0"/>
              </a:spcBef>
              <a:spcAft>
                <a:spcPts val="0"/>
              </a:spcAft>
              <a:buClr>
                <a:schemeClr val="accent1"/>
              </a:buClr>
              <a:buSzPts val="1400"/>
              <a:buChar char="○"/>
              <a:defRPr>
                <a:solidFill>
                  <a:schemeClr val="accent1"/>
                </a:solidFill>
                <a:highlight>
                  <a:schemeClr val="lt1"/>
                </a:highlight>
              </a:defRPr>
            </a:lvl8pPr>
            <a:lvl9pPr marL="4114800" lvl="8" indent="-317500">
              <a:spcBef>
                <a:spcPts val="0"/>
              </a:spcBef>
              <a:spcAft>
                <a:spcPts val="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t>Lifesaving 2024</a:t>
            </a:r>
            <a:endParaRPr dirty="0"/>
          </a:p>
        </p:txBody>
      </p:sp>
      <p:sp>
        <p:nvSpPr>
          <p:cNvPr id="57" name="Google Shape;57;p13"/>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SWIM AND SURVIVE PROGRAM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SWIM SCHOOL - WHAT IS IT?</a:t>
            </a:r>
          </a:p>
        </p:txBody>
      </p:sp>
      <p:sp>
        <p:nvSpPr>
          <p:cNvPr id="63" name="Google Shape;63;p14"/>
          <p:cNvSpPr txBox="1">
            <a:spLocks noGrp="1"/>
          </p:cNvSpPr>
          <p:nvPr>
            <p:ph type="body" idx="4294967295"/>
          </p:nvPr>
        </p:nvSpPr>
        <p:spPr>
          <a:xfrm>
            <a:off x="311700" y="1284350"/>
            <a:ext cx="4165050" cy="3264408"/>
          </a:xfrm>
        </p:spPr>
        <p:txBody>
          <a:bodyPr spcFirstLastPara="1" lIns="91425" tIns="91425" rIns="91425" bIns="91425" anchor="t" anchorCtr="0">
            <a:normAutofit/>
          </a:bodyPr>
          <a:lstStyle/>
          <a:p>
            <a:pPr marL="0" lvl="0" indent="0" algn="ctr">
              <a:lnSpc>
                <a:spcPct val="105000"/>
              </a:lnSpc>
              <a:spcAft>
                <a:spcPts val="600"/>
              </a:spcAft>
              <a:buClr>
                <a:srgbClr val="000000"/>
              </a:buClr>
              <a:buFont typeface="Arial"/>
              <a:buNone/>
            </a:pPr>
            <a:r>
              <a:rPr lang="en-US" sz="1300" b="0" i="0" u="none" strike="noStrike" cap="none">
                <a:solidFill>
                  <a:schemeClr val="accent1"/>
                </a:solidFill>
              </a:rPr>
              <a:t>In weeks 2 and 3, Term 4, 2024, all Year 8 students will be involved in the compulsory Lifesaving Program. There are 5 courses from which you can choose. All courses include a first aid theory component, resuscitation training and practical assessment.</a:t>
            </a:r>
          </a:p>
          <a:p>
            <a:pPr marL="0" lvl="0" indent="0" algn="ctr">
              <a:lnSpc>
                <a:spcPct val="105000"/>
              </a:lnSpc>
              <a:spcAft>
                <a:spcPts val="600"/>
              </a:spcAft>
              <a:buClr>
                <a:srgbClr val="000000"/>
              </a:buClr>
              <a:buFont typeface="Arial"/>
              <a:buNone/>
            </a:pPr>
            <a:r>
              <a:rPr lang="en-US" sz="1300" b="0" i="0" u="none" strike="noStrike" cap="none">
                <a:solidFill>
                  <a:schemeClr val="accent1"/>
                </a:solidFill>
              </a:rPr>
              <a:t>Courses will run at 2 different pools. You cannot select which pool you are at, and choosing the same course as a friend does not mean you will be together. There are approximately 15 students in a group, with 2 Year 9/10 student instructors</a:t>
            </a:r>
          </a:p>
          <a:p>
            <a:pPr marL="0" lvl="0" indent="0" algn="ctr">
              <a:lnSpc>
                <a:spcPct val="105000"/>
              </a:lnSpc>
              <a:spcAft>
                <a:spcPts val="600"/>
              </a:spcAft>
              <a:buClr>
                <a:srgbClr val="000000"/>
              </a:buClr>
              <a:buFont typeface="Arial"/>
              <a:buNone/>
            </a:pPr>
            <a:endParaRPr lang="en-US" sz="1300" b="0" i="0" u="none" strike="noStrike" cap="none">
              <a:solidFill>
                <a:schemeClr val="accent1"/>
              </a:solidFill>
            </a:endParaRPr>
          </a:p>
        </p:txBody>
      </p:sp>
      <p:pic>
        <p:nvPicPr>
          <p:cNvPr id="1026" name="Picture 2" descr="Swimming lessons and Swim Class in Westmeadows - Marlin Swim School">
            <a:extLst>
              <a:ext uri="{FF2B5EF4-FFF2-40B4-BE49-F238E27FC236}">
                <a16:creationId xmlns:a16="http://schemas.microsoft.com/office/drawing/2014/main" id="{CD44BEDB-2B9D-206C-92C2-0EDC3E5825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431" r="1" b="1"/>
          <a:stretch/>
        </p:blipFill>
        <p:spPr bwMode="auto">
          <a:xfrm>
            <a:off x="4667250" y="1284350"/>
            <a:ext cx="4165050" cy="3264408"/>
          </a:xfrm>
          <a:prstGeom prst="rect">
            <a:avLst/>
          </a:prstGeom>
          <a:solidFill>
            <a:srgbClr val="FFFFFF"/>
          </a:solid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Course 1 - WATER AWARENESS</a:t>
            </a:r>
          </a:p>
        </p:txBody>
      </p:sp>
      <p:pic>
        <p:nvPicPr>
          <p:cNvPr id="2052" name="Picture 4" descr="Using Pool Toys In Swim Lessons! | Little Fish Swimming">
            <a:extLst>
              <a:ext uri="{FF2B5EF4-FFF2-40B4-BE49-F238E27FC236}">
                <a16:creationId xmlns:a16="http://schemas.microsoft.com/office/drawing/2014/main" id="{A1E2C132-E58F-4AF6-29C1-091EC4E714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5093" b="-2"/>
          <a:stretch/>
        </p:blipFill>
        <p:spPr bwMode="auto">
          <a:xfrm>
            <a:off x="311700" y="1284350"/>
            <a:ext cx="4165050" cy="3264408"/>
          </a:xfrm>
          <a:prstGeom prst="rect">
            <a:avLst/>
          </a:prstGeom>
          <a:solidFill>
            <a:srgbClr val="FFFFFF"/>
          </a:solidFill>
          <a:ln>
            <a:noFill/>
          </a:ln>
        </p:spPr>
      </p:pic>
      <p:sp>
        <p:nvSpPr>
          <p:cNvPr id="69" name="Google Shape;69;p15"/>
          <p:cNvSpPr txBox="1">
            <a:spLocks noGrp="1"/>
          </p:cNvSpPr>
          <p:nvPr>
            <p:ph type="body" idx="4294967295"/>
          </p:nvPr>
        </p:nvSpPr>
        <p:spPr>
          <a:xfrm>
            <a:off x="4667250" y="1284350"/>
            <a:ext cx="4165050" cy="3264408"/>
          </a:xfrm>
        </p:spPr>
        <p:txBody>
          <a:bodyPr spcFirstLastPara="1" lIns="91425" tIns="91425" rIns="91425" bIns="91425" anchor="t" anchorCtr="0">
            <a:normAutofit fontScale="92500" lnSpcReduction="10000"/>
          </a:bodyPr>
          <a:lstStyle/>
          <a:p>
            <a:pPr marL="0" indent="0" algn="ctr">
              <a:lnSpc>
                <a:spcPct val="105000"/>
              </a:lnSpc>
              <a:spcAft>
                <a:spcPts val="600"/>
              </a:spcAft>
              <a:buClr>
                <a:srgbClr val="000000"/>
              </a:buClr>
              <a:buFont typeface="Arial"/>
              <a:buNone/>
            </a:pPr>
            <a:r>
              <a:rPr lang="en-US" sz="1600" b="1" i="0" u="none" strike="noStrike" cap="none" dirty="0">
                <a:solidFill>
                  <a:srgbClr val="FF0000"/>
                </a:solidFill>
                <a:latin typeface="Times New Roman" panose="02020603050405020304" pitchFamily="18" charset="0"/>
                <a:cs typeface="Times New Roman" panose="02020603050405020304" pitchFamily="18" charset="0"/>
              </a:rPr>
              <a:t>This course is designed for non-swimmers</a:t>
            </a:r>
            <a:r>
              <a:rPr lang="en-US" sz="1600" b="0" i="0" u="none" strike="noStrike" cap="none" dirty="0">
                <a:solidFill>
                  <a:schemeClr val="accent1"/>
                </a:solidFill>
                <a:latin typeface="Times New Roman" panose="02020603050405020304" pitchFamily="18" charset="0"/>
                <a:cs typeface="Times New Roman" panose="02020603050405020304" pitchFamily="18" charset="0"/>
              </a:rPr>
              <a:t>. It aims to increase  your confidence in the water, water safety, swimming and survival abilities. Some skills you will aim to master include:</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Front and back float</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Blow bubbles in water with face submerged</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Front glide and back kick using a kickboard</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Swim for 3m using an underwater arm action</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Swim 5m freestyle and 5m backstroke with modifications</a:t>
            </a:r>
          </a:p>
          <a:p>
            <a:pPr lvl="0" algn="ctr">
              <a:lnSpc>
                <a:spcPct val="105000"/>
              </a:lnSpc>
              <a:spcAft>
                <a:spcPts val="600"/>
              </a:spcAft>
              <a:buClr>
                <a:srgbClr val="000000"/>
              </a:buClr>
              <a:buSzPts val="1800"/>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Hold floatation aids and be pulled to safety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Course 2 - Water Sense</a:t>
            </a:r>
          </a:p>
        </p:txBody>
      </p:sp>
      <p:sp>
        <p:nvSpPr>
          <p:cNvPr id="75" name="Google Shape;75;p16"/>
          <p:cNvSpPr txBox="1">
            <a:spLocks noGrp="1"/>
          </p:cNvSpPr>
          <p:nvPr>
            <p:ph type="body" idx="4294967295"/>
          </p:nvPr>
        </p:nvSpPr>
        <p:spPr>
          <a:xfrm>
            <a:off x="311700" y="1284350"/>
            <a:ext cx="4165050" cy="3264408"/>
          </a:xfrm>
        </p:spPr>
        <p:txBody>
          <a:bodyPr spcFirstLastPara="1" lIns="91425" tIns="91425" rIns="91425" bIns="91425" anchor="t" anchorCtr="0">
            <a:noAutofit/>
          </a:bodyPr>
          <a:lstStyle/>
          <a:p>
            <a:pPr marL="0" lvl="0" indent="0" algn="ctr">
              <a:lnSpc>
                <a:spcPct val="105000"/>
              </a:lnSpc>
              <a:spcAft>
                <a:spcPts val="600"/>
              </a:spcAft>
              <a:buClr>
                <a:srgbClr val="000000"/>
              </a:buClr>
              <a:buFont typeface="Arial"/>
              <a:buNone/>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This course aims to provide the learner with confidence in safety and survival abilities, including basic techniques of clothed survival swimming, and to extend the basic swimming skills and personal fitness for survival. </a:t>
            </a:r>
            <a:r>
              <a:rPr lang="en-US" sz="1600" b="1" i="0" u="none" strike="noStrike" cap="none" dirty="0">
                <a:solidFill>
                  <a:srgbClr val="FF0000"/>
                </a:solidFill>
                <a:latin typeface="Times New Roman" panose="02020603050405020304" pitchFamily="18" charset="0"/>
                <a:cs typeface="Times New Roman" panose="02020603050405020304" pitchFamily="18" charset="0"/>
              </a:rPr>
              <a:t>This is suitable for poor swimmers. </a:t>
            </a:r>
          </a:p>
          <a:p>
            <a:pPr marL="0" lvl="0" indent="0" algn="ctr">
              <a:lnSpc>
                <a:spcPct val="105000"/>
              </a:lnSpc>
              <a:spcAft>
                <a:spcPts val="600"/>
              </a:spcAft>
              <a:buClr>
                <a:srgbClr val="000000"/>
              </a:buClr>
              <a:buFont typeface="Arial"/>
              <a:buNone/>
            </a:pPr>
            <a:r>
              <a:rPr lang="en-US" sz="1600" b="1" i="0" u="none" strike="noStrike" cap="none" dirty="0">
                <a:solidFill>
                  <a:schemeClr val="accent1"/>
                </a:solidFill>
                <a:latin typeface="Times New Roman" panose="02020603050405020304" pitchFamily="18" charset="0"/>
                <a:cs typeface="Times New Roman" panose="02020603050405020304" pitchFamily="18" charset="0"/>
              </a:rPr>
              <a:t>Assessment includes: </a:t>
            </a:r>
          </a:p>
          <a:p>
            <a:pPr marL="285750" indent="-285750" algn="ctr">
              <a:lnSpc>
                <a:spcPct val="105000"/>
              </a:lnSpc>
              <a:spcAft>
                <a:spcPts val="600"/>
              </a:spcAft>
              <a:buClr>
                <a:srgbClr val="000000"/>
              </a:buClr>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a written test</a:t>
            </a:r>
          </a:p>
          <a:p>
            <a:pPr marL="285750" indent="-285750" algn="ctr">
              <a:lnSpc>
                <a:spcPct val="105000"/>
              </a:lnSpc>
              <a:spcAft>
                <a:spcPts val="600"/>
              </a:spcAft>
              <a:buClr>
                <a:srgbClr val="000000"/>
              </a:buClr>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25m continuous swim using basic stroke techniques</a:t>
            </a:r>
          </a:p>
          <a:p>
            <a:pPr marL="285750" indent="-285750" algn="ctr">
              <a:lnSpc>
                <a:spcPct val="105000"/>
              </a:lnSpc>
              <a:spcAft>
                <a:spcPts val="600"/>
              </a:spcAft>
              <a:buClr>
                <a:srgbClr val="000000"/>
              </a:buClr>
              <a:buFont typeface="Arial" panose="020B0604020202020204" pitchFamily="34" charset="0"/>
              <a:buChar char="•"/>
            </a:pPr>
            <a:r>
              <a:rPr lang="en-US" sz="1600" b="0" i="0" u="none" strike="noStrike" cap="none" dirty="0">
                <a:solidFill>
                  <a:schemeClr val="accent1"/>
                </a:solidFill>
                <a:latin typeface="Times New Roman" panose="02020603050405020304" pitchFamily="18" charset="0"/>
                <a:cs typeface="Times New Roman" panose="02020603050405020304" pitchFamily="18" charset="0"/>
              </a:rPr>
              <a:t>survival and rescue components. </a:t>
            </a:r>
          </a:p>
        </p:txBody>
      </p:sp>
      <p:pic>
        <p:nvPicPr>
          <p:cNvPr id="3078" name="Picture 6" descr="British International School Ho Chi Minh City on Twitter: &quot;Our Primary  students from have been developing skills and knowledge about water safety  as part of their learning within Swimming Lessons. Concluding with">
            <a:extLst>
              <a:ext uri="{FF2B5EF4-FFF2-40B4-BE49-F238E27FC236}">
                <a16:creationId xmlns:a16="http://schemas.microsoft.com/office/drawing/2014/main" id="{23F917ED-BC13-A4F9-3221-284FF4BE0B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716" r="6378" b="-2"/>
          <a:stretch/>
        </p:blipFill>
        <p:spPr bwMode="auto">
          <a:xfrm>
            <a:off x="4667250" y="1284350"/>
            <a:ext cx="4165050" cy="3264408"/>
          </a:xfrm>
          <a:prstGeom prst="rect">
            <a:avLst/>
          </a:prstGeom>
          <a:solidFill>
            <a:srgbClr val="FFFFFF"/>
          </a:solid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Water sense - skills</a:t>
            </a:r>
          </a:p>
        </p:txBody>
      </p:sp>
      <p:sp>
        <p:nvSpPr>
          <p:cNvPr id="81" name="Google Shape;81;p17"/>
          <p:cNvSpPr txBox="1">
            <a:spLocks noGrp="1"/>
          </p:cNvSpPr>
          <p:nvPr>
            <p:ph type="body" idx="4294967295"/>
          </p:nvPr>
        </p:nvSpPr>
        <p:spPr>
          <a:xfrm>
            <a:off x="311700" y="1284350"/>
            <a:ext cx="4165050" cy="3264408"/>
          </a:xfrm>
        </p:spPr>
        <p:txBody>
          <a:bodyPr spcFirstLastPara="1" lIns="91425" tIns="91425" rIns="91425" bIns="91425" anchor="t" anchorCtr="0">
            <a:normAutofit lnSpcReduction="10000"/>
          </a:bodyPr>
          <a:lstStyle/>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Slide in entry in deep water</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Front and back float in deep water</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25m swim freestyle and backstroke with correct stroke</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10m breaststroke with correct kick</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Survival scull/tread water for 1 min.</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Surface dive in chest deep water to recover an object.</a:t>
            </a:r>
          </a:p>
          <a:p>
            <a:pPr lvl="0" algn="ctr">
              <a:lnSpc>
                <a:spcPct val="105000"/>
              </a:lnSpc>
              <a:spcAft>
                <a:spcPts val="600"/>
              </a:spcAft>
              <a:buClr>
                <a:srgbClr val="000000"/>
              </a:buClr>
              <a:buSzPts val="1800"/>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Rescue techniques </a:t>
            </a:r>
          </a:p>
        </p:txBody>
      </p:sp>
      <p:pic>
        <p:nvPicPr>
          <p:cNvPr id="4098" name="Picture 2" descr="Swivel Entry Pool Entry - Swimming Drills, Swimming | Sportplan">
            <a:extLst>
              <a:ext uri="{FF2B5EF4-FFF2-40B4-BE49-F238E27FC236}">
                <a16:creationId xmlns:a16="http://schemas.microsoft.com/office/drawing/2014/main" id="{B61E8BF8-0955-F2CB-7E34-4A575336A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477" r="12616" b="-2"/>
          <a:stretch/>
        </p:blipFill>
        <p:spPr bwMode="auto">
          <a:xfrm>
            <a:off x="4667250" y="1284350"/>
            <a:ext cx="4165050" cy="3264408"/>
          </a:xfrm>
          <a:prstGeom prst="rect">
            <a:avLst/>
          </a:prstGeom>
          <a:solidFill>
            <a:srgbClr val="FFFFFF"/>
          </a:solid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Course 3 - Junior swim and survive</a:t>
            </a:r>
          </a:p>
        </p:txBody>
      </p:sp>
      <p:pic>
        <p:nvPicPr>
          <p:cNvPr id="5122" name="Picture 2" descr="Swimming Teaching: Eggbeater Kick Treading Water For Beginners: How to  Teach it">
            <a:extLst>
              <a:ext uri="{FF2B5EF4-FFF2-40B4-BE49-F238E27FC236}">
                <a16:creationId xmlns:a16="http://schemas.microsoft.com/office/drawing/2014/main" id="{D5E6178A-9141-443D-499B-6B8B1C888A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0969" r="5958" b="-2"/>
          <a:stretch/>
        </p:blipFill>
        <p:spPr bwMode="auto">
          <a:xfrm>
            <a:off x="428658" y="1635224"/>
            <a:ext cx="3452226" cy="2705724"/>
          </a:xfrm>
          <a:prstGeom prst="rect">
            <a:avLst/>
          </a:prstGeom>
          <a:solidFill>
            <a:srgbClr val="FFFFFF"/>
          </a:solidFill>
          <a:ln>
            <a:noFill/>
          </a:ln>
        </p:spPr>
      </p:pic>
      <p:sp>
        <p:nvSpPr>
          <p:cNvPr id="87" name="Google Shape;87;p18"/>
          <p:cNvSpPr txBox="1">
            <a:spLocks noGrp="1"/>
          </p:cNvSpPr>
          <p:nvPr>
            <p:ph type="body" idx="4294967295"/>
          </p:nvPr>
        </p:nvSpPr>
        <p:spPr>
          <a:xfrm>
            <a:off x="4019107" y="1284350"/>
            <a:ext cx="4813193" cy="3744850"/>
          </a:xfrm>
        </p:spPr>
        <p:txBody>
          <a:bodyPr spcFirstLastPara="1" lIns="91425" tIns="91425" rIns="91425" bIns="91425" anchor="t" anchorCtr="0">
            <a:normAutofit fontScale="92500" lnSpcReduction="20000"/>
          </a:bodyPr>
          <a:lstStyle/>
          <a:p>
            <a:pPr marL="0" lvl="0" indent="0" algn="ctr">
              <a:lnSpc>
                <a:spcPct val="105000"/>
              </a:lnSpc>
              <a:spcAft>
                <a:spcPts val="600"/>
              </a:spcAft>
              <a:buClr>
                <a:srgbClr val="000000"/>
              </a:buClr>
              <a:buFont typeface="Arial"/>
              <a:buNone/>
            </a:pPr>
            <a:r>
              <a:rPr lang="en-US" b="0" i="0" u="none" strike="noStrike" cap="none" dirty="0">
                <a:solidFill>
                  <a:schemeClr val="accent1"/>
                </a:solidFill>
                <a:latin typeface="Times New Roman" panose="02020603050405020304" pitchFamily="18" charset="0"/>
                <a:cs typeface="Times New Roman" panose="02020603050405020304" pitchFamily="18" charset="0"/>
              </a:rPr>
              <a:t>This course aims to provide the learner with safety and survival abilities, including basic techniques of clothed survival swimming, and to extend the range of swimming skills and personal fitness for survival. </a:t>
            </a:r>
          </a:p>
          <a:p>
            <a:pPr marL="0" lvl="0" indent="0" algn="ctr">
              <a:lnSpc>
                <a:spcPct val="105000"/>
              </a:lnSpc>
              <a:spcAft>
                <a:spcPts val="600"/>
              </a:spcAft>
              <a:buClr>
                <a:srgbClr val="000000"/>
              </a:buClr>
              <a:buFont typeface="Arial"/>
              <a:buNone/>
            </a:pPr>
            <a:r>
              <a:rPr lang="en-US" b="1" i="0" u="sng" strike="noStrike" cap="none" dirty="0">
                <a:solidFill>
                  <a:schemeClr val="accent1"/>
                </a:solidFill>
                <a:latin typeface="Times New Roman" panose="02020603050405020304" pitchFamily="18" charset="0"/>
                <a:cs typeface="Times New Roman" panose="02020603050405020304" pitchFamily="18" charset="0"/>
              </a:rPr>
              <a:t>Assessment includes:</a:t>
            </a:r>
          </a:p>
          <a:p>
            <a:pPr marL="28575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a written test</a:t>
            </a:r>
            <a:endParaRPr lang="en-US" dirty="0">
              <a:solidFill>
                <a:schemeClr val="accent1"/>
              </a:solidFill>
              <a:latin typeface="Times New Roman" panose="02020603050405020304" pitchFamily="18" charset="0"/>
              <a:cs typeface="Times New Roman" panose="02020603050405020304" pitchFamily="18" charset="0"/>
            </a:endParaRPr>
          </a:p>
          <a:p>
            <a:pPr marL="28575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100m continuous swim using correct and efficient stroke techniques of freestyle, backstroke and breaststroke</a:t>
            </a:r>
            <a:endParaRPr lang="en-US" dirty="0">
              <a:solidFill>
                <a:schemeClr val="accent1"/>
              </a:solidFill>
              <a:latin typeface="Times New Roman" panose="02020603050405020304" pitchFamily="18" charset="0"/>
              <a:cs typeface="Times New Roman" panose="02020603050405020304" pitchFamily="18" charset="0"/>
            </a:endParaRPr>
          </a:p>
          <a:p>
            <a:pPr marL="28575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survival and rescue components</a:t>
            </a:r>
            <a:endParaRPr lang="en-US" dirty="0">
              <a:solidFill>
                <a:schemeClr val="accent1"/>
              </a:solidFill>
              <a:latin typeface="Times New Roman" panose="02020603050405020304" pitchFamily="18" charset="0"/>
              <a:cs typeface="Times New Roman" panose="02020603050405020304" pitchFamily="18" charset="0"/>
            </a:endParaRPr>
          </a:p>
          <a:p>
            <a:pPr marL="28575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Tread water for 4 minutes (clothed) then swim for 6 minutes whilst removing clothing</a:t>
            </a:r>
            <a:endParaRPr lang="en-US" dirty="0">
              <a:solidFill>
                <a:schemeClr val="accent1"/>
              </a:solidFill>
              <a:latin typeface="Times New Roman" panose="02020603050405020304" pitchFamily="18" charset="0"/>
              <a:cs typeface="Times New Roman" panose="02020603050405020304" pitchFamily="18" charset="0"/>
            </a:endParaRPr>
          </a:p>
          <a:p>
            <a:pPr marL="0" indent="0" algn="ctr">
              <a:lnSpc>
                <a:spcPct val="105000"/>
              </a:lnSpc>
              <a:spcAft>
                <a:spcPts val="600"/>
              </a:spcAft>
              <a:buClr>
                <a:srgbClr val="000000"/>
              </a:buClr>
              <a:buNone/>
            </a:pPr>
            <a:r>
              <a:rPr lang="en-US" b="1" i="0" u="none" strike="noStrike" cap="none" dirty="0">
                <a:solidFill>
                  <a:srgbClr val="FF0000"/>
                </a:solidFill>
                <a:latin typeface="Times New Roman" panose="02020603050405020304" pitchFamily="18" charset="0"/>
                <a:cs typeface="Times New Roman" panose="02020603050405020304" pitchFamily="18" charset="0"/>
              </a:rPr>
              <a:t>This is suitable for average swimmers.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Course 4 - Senior swim and survive</a:t>
            </a:r>
          </a:p>
        </p:txBody>
      </p:sp>
      <p:sp>
        <p:nvSpPr>
          <p:cNvPr id="93" name="Google Shape;93;p19"/>
          <p:cNvSpPr txBox="1">
            <a:spLocks noGrp="1"/>
          </p:cNvSpPr>
          <p:nvPr>
            <p:ph type="body" idx="4294967295"/>
          </p:nvPr>
        </p:nvSpPr>
        <p:spPr>
          <a:xfrm>
            <a:off x="311700" y="1284350"/>
            <a:ext cx="4165050" cy="3712952"/>
          </a:xfrm>
        </p:spPr>
        <p:txBody>
          <a:bodyPr spcFirstLastPara="1" lIns="91425" tIns="91425" rIns="91425" bIns="91425" anchor="t" anchorCtr="0">
            <a:normAutofit fontScale="85000" lnSpcReduction="10000"/>
          </a:bodyPr>
          <a:lstStyle/>
          <a:p>
            <a:pPr marL="0" lvl="0" indent="0" algn="ctr">
              <a:lnSpc>
                <a:spcPct val="105000"/>
              </a:lnSpc>
              <a:spcAft>
                <a:spcPts val="600"/>
              </a:spcAft>
              <a:buClr>
                <a:srgbClr val="000000"/>
              </a:buClr>
              <a:buFont typeface="Arial"/>
              <a:buNone/>
            </a:pPr>
            <a:r>
              <a:rPr lang="en-US" sz="2000" b="0" i="0" u="none" strike="noStrike" cap="none" dirty="0">
                <a:solidFill>
                  <a:schemeClr val="accent1"/>
                </a:solidFill>
                <a:latin typeface="Times New Roman" panose="02020603050405020304" pitchFamily="18" charset="0"/>
                <a:cs typeface="Times New Roman" panose="02020603050405020304" pitchFamily="18" charset="0"/>
              </a:rPr>
              <a:t>This course aims to develop a high level of swimming skills, endurance, knowledge of safety and personal survival abilities. </a:t>
            </a:r>
          </a:p>
          <a:p>
            <a:pPr marL="0" lvl="0" indent="0" algn="ctr">
              <a:lnSpc>
                <a:spcPct val="105000"/>
              </a:lnSpc>
              <a:spcAft>
                <a:spcPts val="600"/>
              </a:spcAft>
              <a:buClr>
                <a:srgbClr val="000000"/>
              </a:buClr>
              <a:buFont typeface="Arial"/>
              <a:buNone/>
            </a:pPr>
            <a:r>
              <a:rPr lang="en-US" sz="2000" b="1" i="0" u="sng" strike="noStrike" cap="none" dirty="0">
                <a:solidFill>
                  <a:schemeClr val="accent1"/>
                </a:solidFill>
                <a:latin typeface="Times New Roman" panose="02020603050405020304" pitchFamily="18" charset="0"/>
                <a:cs typeface="Times New Roman" panose="02020603050405020304" pitchFamily="18" charset="0"/>
              </a:rPr>
              <a:t>Assessment includes:</a:t>
            </a:r>
            <a:endParaRPr lang="en-US" sz="2000" b="1" u="sng" dirty="0">
              <a:solidFill>
                <a:schemeClr val="accent1"/>
              </a:solidFill>
              <a:latin typeface="Times New Roman" panose="02020603050405020304" pitchFamily="18" charset="0"/>
              <a:cs typeface="Times New Roman" panose="02020603050405020304" pitchFamily="18" charset="0"/>
            </a:endParaRPr>
          </a:p>
          <a:p>
            <a:pPr marL="342900" lvl="0" algn="ctr">
              <a:lnSpc>
                <a:spcPct val="105000"/>
              </a:lnSpc>
              <a:spcAft>
                <a:spcPts val="600"/>
              </a:spcAft>
              <a:buClr>
                <a:srgbClr val="000000"/>
              </a:buClr>
              <a:buFont typeface="Arial" panose="020B0604020202020204" pitchFamily="34" charset="0"/>
              <a:buChar char="•"/>
            </a:pPr>
            <a:r>
              <a:rPr lang="en-US" sz="2000" b="0" i="0" u="none" strike="noStrike" cap="none" dirty="0">
                <a:solidFill>
                  <a:schemeClr val="accent1"/>
                </a:solidFill>
                <a:latin typeface="Times New Roman" panose="02020603050405020304" pitchFamily="18" charset="0"/>
                <a:cs typeface="Times New Roman" panose="02020603050405020304" pitchFamily="18" charset="0"/>
              </a:rPr>
              <a:t>a written test</a:t>
            </a:r>
            <a:endParaRPr lang="en-US" sz="2000" dirty="0">
              <a:solidFill>
                <a:schemeClr val="accent1"/>
              </a:solidFill>
              <a:latin typeface="Times New Roman" panose="02020603050405020304" pitchFamily="18" charset="0"/>
              <a:cs typeface="Times New Roman" panose="02020603050405020304" pitchFamily="18" charset="0"/>
            </a:endParaRPr>
          </a:p>
          <a:p>
            <a:pPr marL="342900" lvl="0" algn="ctr">
              <a:lnSpc>
                <a:spcPct val="105000"/>
              </a:lnSpc>
              <a:spcAft>
                <a:spcPts val="600"/>
              </a:spcAft>
              <a:buClr>
                <a:srgbClr val="000000"/>
              </a:buClr>
              <a:buFont typeface="Arial" panose="020B0604020202020204" pitchFamily="34" charset="0"/>
              <a:buChar char="•"/>
            </a:pPr>
            <a:r>
              <a:rPr lang="en-US" sz="2000" b="0" i="0" u="none" strike="noStrike" cap="none" dirty="0">
                <a:solidFill>
                  <a:schemeClr val="accent1"/>
                </a:solidFill>
                <a:latin typeface="Times New Roman" panose="02020603050405020304" pitchFamily="18" charset="0"/>
                <a:cs typeface="Times New Roman" panose="02020603050405020304" pitchFamily="18" charset="0"/>
              </a:rPr>
              <a:t>300m continuous swim using correct and efficient stroke techniques</a:t>
            </a:r>
            <a:endParaRPr lang="en-US" sz="2000" dirty="0">
              <a:solidFill>
                <a:schemeClr val="accent1"/>
              </a:solidFill>
              <a:latin typeface="Times New Roman" panose="02020603050405020304" pitchFamily="18" charset="0"/>
              <a:cs typeface="Times New Roman" panose="02020603050405020304" pitchFamily="18" charset="0"/>
            </a:endParaRPr>
          </a:p>
          <a:p>
            <a:pPr marL="342900" lvl="0" algn="ctr">
              <a:lnSpc>
                <a:spcPct val="105000"/>
              </a:lnSpc>
              <a:spcAft>
                <a:spcPts val="600"/>
              </a:spcAft>
              <a:buClr>
                <a:srgbClr val="000000"/>
              </a:buClr>
              <a:buFont typeface="Arial" panose="020B0604020202020204" pitchFamily="34" charset="0"/>
              <a:buChar char="•"/>
            </a:pPr>
            <a:r>
              <a:rPr lang="en-US" sz="2000" b="0" i="0" u="none" strike="noStrike" cap="none" dirty="0">
                <a:solidFill>
                  <a:schemeClr val="accent1"/>
                </a:solidFill>
                <a:latin typeface="Times New Roman" panose="02020603050405020304" pitchFamily="18" charset="0"/>
                <a:cs typeface="Times New Roman" panose="02020603050405020304" pitchFamily="18" charset="0"/>
              </a:rPr>
              <a:t>a variety of pool entries and dives, eggbeater kicks, clothed swim</a:t>
            </a:r>
          </a:p>
          <a:p>
            <a:pPr marL="342900" lvl="0" algn="ctr">
              <a:lnSpc>
                <a:spcPct val="105000"/>
              </a:lnSpc>
              <a:spcAft>
                <a:spcPts val="600"/>
              </a:spcAft>
              <a:buClr>
                <a:srgbClr val="000000"/>
              </a:buClr>
              <a:buFont typeface="Arial" panose="020B0604020202020204" pitchFamily="34" charset="0"/>
              <a:buChar char="•"/>
            </a:pPr>
            <a:r>
              <a:rPr lang="en-US" sz="2000" b="0" i="0" u="none" strike="noStrike" cap="none" dirty="0">
                <a:solidFill>
                  <a:schemeClr val="accent1"/>
                </a:solidFill>
                <a:latin typeface="Times New Roman" panose="02020603050405020304" pitchFamily="18" charset="0"/>
                <a:cs typeface="Times New Roman" panose="02020603050405020304" pitchFamily="18" charset="0"/>
              </a:rPr>
              <a:t>survival and rescue components. </a:t>
            </a:r>
          </a:p>
          <a:p>
            <a:pPr marL="0" lvl="0" indent="0" algn="ctr">
              <a:lnSpc>
                <a:spcPct val="105000"/>
              </a:lnSpc>
              <a:spcAft>
                <a:spcPts val="600"/>
              </a:spcAft>
              <a:buClr>
                <a:srgbClr val="000000"/>
              </a:buClr>
              <a:buNone/>
            </a:pPr>
            <a:r>
              <a:rPr lang="en-US" sz="2000" b="1" i="0" u="none" strike="noStrike" cap="none" dirty="0">
                <a:solidFill>
                  <a:srgbClr val="FF0000"/>
                </a:solidFill>
                <a:latin typeface="Times New Roman" panose="02020603050405020304" pitchFamily="18" charset="0"/>
                <a:cs typeface="Times New Roman" panose="02020603050405020304" pitchFamily="18" charset="0"/>
              </a:rPr>
              <a:t> This suitable for average to above average swimmers.</a:t>
            </a:r>
          </a:p>
        </p:txBody>
      </p:sp>
      <p:pic>
        <p:nvPicPr>
          <p:cNvPr id="6146" name="Picture 2" descr="Frontiers | Assessment of water safety competencies: Benefits and caveats  of testing in open water">
            <a:extLst>
              <a:ext uri="{FF2B5EF4-FFF2-40B4-BE49-F238E27FC236}">
                <a16:creationId xmlns:a16="http://schemas.microsoft.com/office/drawing/2014/main" id="{2983AFA9-B45F-E17A-FF2A-8ED3BC032C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516" r="4" b="12914"/>
          <a:stretch/>
        </p:blipFill>
        <p:spPr bwMode="auto">
          <a:xfrm>
            <a:off x="4667250" y="1284350"/>
            <a:ext cx="4165050" cy="3264408"/>
          </a:xfrm>
          <a:prstGeom prst="rect">
            <a:avLst/>
          </a:prstGeom>
          <a:solidFill>
            <a:srgbClr val="FFFFFF"/>
          </a:solid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1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292850"/>
            <a:ext cx="8520600" cy="8010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AU" sz="4400"/>
              <a:t>Course 5 - Bronze medallion</a:t>
            </a:r>
          </a:p>
        </p:txBody>
      </p:sp>
      <p:pic>
        <p:nvPicPr>
          <p:cNvPr id="7172" name="Picture 4" descr="Congratulations to our latest Bronze Medallion members - Newport Surf Life  Saving Club">
            <a:extLst>
              <a:ext uri="{FF2B5EF4-FFF2-40B4-BE49-F238E27FC236}">
                <a16:creationId xmlns:a16="http://schemas.microsoft.com/office/drawing/2014/main" id="{90D8C25A-FE87-BCDB-212A-80D01F9A1C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5298" r="-1" b="6325"/>
          <a:stretch/>
        </p:blipFill>
        <p:spPr bwMode="auto">
          <a:xfrm>
            <a:off x="524352" y="1656489"/>
            <a:ext cx="3377798" cy="2647390"/>
          </a:xfrm>
          <a:prstGeom prst="rect">
            <a:avLst/>
          </a:prstGeom>
          <a:solidFill>
            <a:srgbClr val="FFFFFF"/>
          </a:solidFill>
          <a:ln>
            <a:noFill/>
          </a:ln>
        </p:spPr>
      </p:pic>
      <p:sp>
        <p:nvSpPr>
          <p:cNvPr id="99" name="Google Shape;99;p20"/>
          <p:cNvSpPr txBox="1">
            <a:spLocks noGrp="1"/>
          </p:cNvSpPr>
          <p:nvPr>
            <p:ph type="body" idx="4294967295"/>
          </p:nvPr>
        </p:nvSpPr>
        <p:spPr>
          <a:xfrm>
            <a:off x="4019107" y="1252451"/>
            <a:ext cx="5018567" cy="3766115"/>
          </a:xfrm>
        </p:spPr>
        <p:txBody>
          <a:bodyPr spcFirstLastPara="1" lIns="91425" tIns="91425" rIns="91425" bIns="91425" anchor="t" anchorCtr="0">
            <a:normAutofit fontScale="85000" lnSpcReduction="20000"/>
          </a:bodyPr>
          <a:lstStyle/>
          <a:p>
            <a:pPr marL="0" lvl="0" indent="0" algn="ctr">
              <a:lnSpc>
                <a:spcPct val="105000"/>
              </a:lnSpc>
              <a:spcAft>
                <a:spcPts val="600"/>
              </a:spcAft>
              <a:buClr>
                <a:srgbClr val="000000"/>
              </a:buClr>
              <a:buFont typeface="Arial"/>
              <a:buNone/>
            </a:pPr>
            <a:r>
              <a:rPr lang="en-US" b="0" i="0" u="none" strike="noStrike" cap="none" dirty="0">
                <a:solidFill>
                  <a:schemeClr val="accent1"/>
                </a:solidFill>
                <a:latin typeface="Times New Roman" panose="02020603050405020304" pitchFamily="18" charset="0"/>
                <a:cs typeface="Times New Roman" panose="02020603050405020304" pitchFamily="18" charset="0"/>
              </a:rPr>
              <a:t>This is the </a:t>
            </a:r>
            <a:r>
              <a:rPr lang="en-US" b="0" i="1" u="none" strike="noStrike" cap="none" dirty="0">
                <a:solidFill>
                  <a:schemeClr val="accent1"/>
                </a:solidFill>
                <a:latin typeface="Times New Roman" panose="02020603050405020304" pitchFamily="18" charset="0"/>
                <a:cs typeface="Times New Roman" panose="02020603050405020304" pitchFamily="18" charset="0"/>
              </a:rPr>
              <a:t>highest lifesaving award offered</a:t>
            </a:r>
            <a:r>
              <a:rPr lang="en-US" b="0" i="0" u="none" strike="noStrike" cap="none" dirty="0">
                <a:solidFill>
                  <a:schemeClr val="accent1"/>
                </a:solidFill>
                <a:latin typeface="Times New Roman" panose="02020603050405020304" pitchFamily="18" charset="0"/>
                <a:cs typeface="Times New Roman" panose="02020603050405020304" pitchFamily="18" charset="0"/>
              </a:rPr>
              <a:t>; all students </a:t>
            </a:r>
            <a:r>
              <a:rPr lang="en-US" b="1" i="0" u="none" strike="noStrike" cap="none" dirty="0">
                <a:solidFill>
                  <a:schemeClr val="accent1"/>
                </a:solidFill>
                <a:latin typeface="Times New Roman" panose="02020603050405020304" pitchFamily="18" charset="0"/>
                <a:cs typeface="Times New Roman" panose="02020603050405020304" pitchFamily="18" charset="0"/>
              </a:rPr>
              <a:t>must be 14 </a:t>
            </a:r>
            <a:r>
              <a:rPr lang="en-US" b="0" i="0" u="none" strike="noStrike" cap="none" dirty="0">
                <a:solidFill>
                  <a:schemeClr val="accent1"/>
                </a:solidFill>
                <a:latin typeface="Times New Roman" panose="02020603050405020304" pitchFamily="18" charset="0"/>
                <a:cs typeface="Times New Roman" panose="02020603050405020304" pitchFamily="18" charset="0"/>
              </a:rPr>
              <a:t>to achieve this award. The course aims to develop a level of knowledge, judgement, technique and physical ability required to carry out safe water rescue. </a:t>
            </a:r>
          </a:p>
          <a:p>
            <a:pPr marL="0" lvl="0" indent="0" algn="ctr">
              <a:lnSpc>
                <a:spcPct val="105000"/>
              </a:lnSpc>
              <a:spcAft>
                <a:spcPts val="600"/>
              </a:spcAft>
              <a:buClr>
                <a:srgbClr val="000000"/>
              </a:buClr>
              <a:buFont typeface="Arial"/>
              <a:buNone/>
            </a:pPr>
            <a:r>
              <a:rPr lang="en-US" b="1" i="0" u="sng" strike="noStrike" cap="none" dirty="0">
                <a:solidFill>
                  <a:schemeClr val="accent1"/>
                </a:solidFill>
                <a:latin typeface="Times New Roman" panose="02020603050405020304" pitchFamily="18" charset="0"/>
                <a:cs typeface="Times New Roman" panose="02020603050405020304" pitchFamily="18" charset="0"/>
              </a:rPr>
              <a:t>Assessment includes </a:t>
            </a: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a written test</a:t>
            </a:r>
            <a:endParaRPr lang="en-US" dirty="0">
              <a:solidFill>
                <a:schemeClr val="accent1"/>
              </a:solidFill>
              <a:latin typeface="Times New Roman" panose="02020603050405020304" pitchFamily="18" charset="0"/>
              <a:cs typeface="Times New Roman" panose="02020603050405020304" pitchFamily="18" charset="0"/>
            </a:endParaRP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400m continuous swim using correct and efficient stroke techniques</a:t>
            </a:r>
            <a:endParaRPr lang="en-US" dirty="0">
              <a:solidFill>
                <a:schemeClr val="accent1"/>
              </a:solidFill>
              <a:latin typeface="Times New Roman" panose="02020603050405020304" pitchFamily="18" charset="0"/>
              <a:cs typeface="Times New Roman" panose="02020603050405020304" pitchFamily="18" charset="0"/>
            </a:endParaRP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6 different rescue techniques (including defensive techniques and spinal rescue)</a:t>
            </a: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search and rescue, </a:t>
            </a: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a timed tow</a:t>
            </a:r>
          </a:p>
          <a:p>
            <a:pPr marL="285750" lvl="0" indent="-285750" algn="ctr">
              <a:lnSpc>
                <a:spcPct val="105000"/>
              </a:lnSpc>
              <a:spcAft>
                <a:spcPts val="600"/>
              </a:spcAft>
              <a:buClr>
                <a:srgbClr val="000000"/>
              </a:buClr>
              <a:buFont typeface="Arial" panose="020B0604020202020204" pitchFamily="34" charset="0"/>
              <a:buChar char="•"/>
            </a:pPr>
            <a:r>
              <a:rPr lang="en-US" b="0" i="0" u="none" strike="noStrike" cap="none" dirty="0">
                <a:solidFill>
                  <a:schemeClr val="accent1"/>
                </a:solidFill>
                <a:latin typeface="Times New Roman" panose="02020603050405020304" pitchFamily="18" charset="0"/>
                <a:cs typeface="Times New Roman" panose="02020603050405020304" pitchFamily="18" charset="0"/>
              </a:rPr>
              <a:t>survival and rescue components. </a:t>
            </a:r>
          </a:p>
          <a:p>
            <a:pPr marL="0" lvl="0" indent="0" algn="ctr">
              <a:lnSpc>
                <a:spcPct val="105000"/>
              </a:lnSpc>
              <a:spcAft>
                <a:spcPts val="600"/>
              </a:spcAft>
              <a:buClr>
                <a:srgbClr val="000000"/>
              </a:buClr>
              <a:buNone/>
            </a:pPr>
            <a:r>
              <a:rPr lang="en-US" b="1" i="0" u="none" strike="noStrike" cap="none" dirty="0">
                <a:solidFill>
                  <a:srgbClr val="FF0000"/>
                </a:solidFill>
                <a:latin typeface="Times New Roman" panose="02020603050405020304" pitchFamily="18" charset="0"/>
                <a:cs typeface="Times New Roman" panose="02020603050405020304" pitchFamily="18" charset="0"/>
              </a:rPr>
              <a:t>This is suitable for advanced swimmers only.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1598077" y="443780"/>
            <a:ext cx="5947845" cy="4255940"/>
          </a:xfrm>
        </p:spPr>
        <p:txBody>
          <a:bodyPr spcFirstLastPara="1" wrap="square" lIns="91425" tIns="91425" rIns="91425" bIns="91425" anchor="ctr" anchorCtr="0">
            <a:normAutofit fontScale="90000"/>
          </a:bodyPr>
          <a:lstStyle/>
          <a:p>
            <a:pPr marL="0" lvl="0" indent="0" rtl="0">
              <a:lnSpc>
                <a:spcPct val="90000"/>
              </a:lnSpc>
              <a:spcBef>
                <a:spcPts val="0"/>
              </a:spcBef>
              <a:spcAft>
                <a:spcPts val="1200"/>
              </a:spcAft>
              <a:buNone/>
            </a:pPr>
            <a:r>
              <a:rPr lang="en-AU" sz="3700" dirty="0">
                <a:latin typeface="Times New Roman" panose="02020603050405020304" pitchFamily="18" charset="0"/>
                <a:cs typeface="Times New Roman" panose="02020603050405020304" pitchFamily="18" charset="0"/>
              </a:rPr>
              <a:t>Please discuss these options with your parents to ensure you select the course that best suits your needs and abilities.</a:t>
            </a:r>
            <a:br>
              <a:rPr lang="en-AU" sz="3700" dirty="0">
                <a:latin typeface="Times New Roman" panose="02020603050405020304" pitchFamily="18" charset="0"/>
                <a:cs typeface="Times New Roman" panose="02020603050405020304" pitchFamily="18" charset="0"/>
              </a:rPr>
            </a:br>
            <a:br>
              <a:rPr lang="en-AU" sz="3700" dirty="0">
                <a:latin typeface="Times New Roman" panose="02020603050405020304" pitchFamily="18" charset="0"/>
                <a:cs typeface="Times New Roman" panose="02020603050405020304" pitchFamily="18" charset="0"/>
              </a:rPr>
            </a:br>
            <a:r>
              <a:rPr lang="en-AU" sz="3700" dirty="0">
                <a:latin typeface="Times New Roman" panose="02020603050405020304" pitchFamily="18" charset="0"/>
                <a:cs typeface="Times New Roman" panose="02020603050405020304" pitchFamily="18" charset="0"/>
              </a:rPr>
              <a:t>If you have any further questions please speak to your PE Teacher, Mrs Flowers, Miss Zappala or Miss Berios</a:t>
            </a:r>
          </a:p>
        </p:txBody>
      </p:sp>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4a4d088-d888-4877-a291-bacad8ae2811" xsi:nil="true"/>
    <lcf76f155ced4ddcb4097134ff3c332f xmlns="522abff0-b689-4868-a15e-9b683cccc66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3DE559A79CC4D8E237AF8672C1F39" ma:contentTypeVersion="17" ma:contentTypeDescription="Create a new document." ma:contentTypeScope="" ma:versionID="2687cf28ba5b0a14e5c51ae403e45184">
  <xsd:schema xmlns:xsd="http://www.w3.org/2001/XMLSchema" xmlns:xs="http://www.w3.org/2001/XMLSchema" xmlns:p="http://schemas.microsoft.com/office/2006/metadata/properties" xmlns:ns2="522abff0-b689-4868-a15e-9b683cccc660" xmlns:ns3="4dc156dc-9108-4d23-9bd8-a0b71eab56b8" xmlns:ns4="e4a4d088-d888-4877-a291-bacad8ae2811" targetNamespace="http://schemas.microsoft.com/office/2006/metadata/properties" ma:root="true" ma:fieldsID="a5cb83cdc5b9792b16884388c4d7f0b1" ns2:_="" ns3:_="" ns4:_="">
    <xsd:import namespace="522abff0-b689-4868-a15e-9b683cccc660"/>
    <xsd:import namespace="4dc156dc-9108-4d23-9bd8-a0b71eab56b8"/>
    <xsd:import namespace="e4a4d088-d888-4877-a291-bacad8ae28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2abff0-b689-4868-a15e-9b683cccc6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c156dc-9108-4d23-9bd8-a0b71eab56b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a4d088-d888-4877-a291-bacad8ae2811"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96a5367-0d4a-44b3-baed-90d61cee5695}" ma:internalName="TaxCatchAll" ma:showField="CatchAllData" ma:web="e4a4d088-d888-4877-a291-bacad8ae281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BF0FF1-E8F6-46E3-B9F4-740B8EAE487B}">
  <ds:schemaRefs>
    <ds:schemaRef ds:uri="522abff0-b689-4868-a15e-9b683cccc660"/>
    <ds:schemaRef ds:uri="e4a4d088-d888-4877-a291-bacad8ae2811"/>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920D577-8CF8-435E-9897-4BF54E17EC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2abff0-b689-4868-a15e-9b683cccc660"/>
    <ds:schemaRef ds:uri="4dc156dc-9108-4d23-9bd8-a0b71eab56b8"/>
    <ds:schemaRef ds:uri="e4a4d088-d888-4877-a291-bacad8ae28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CD67B9-AA7A-443A-A103-5E7B776832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131</TotalTime>
  <Words>609</Words>
  <Application>Microsoft Office PowerPoint</Application>
  <PresentationFormat>On-screen Show (16:9)</PresentationFormat>
  <Paragraphs>54</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Amatic SC</vt:lpstr>
      <vt:lpstr>Times New Roman</vt:lpstr>
      <vt:lpstr>Arial</vt:lpstr>
      <vt:lpstr>Source Code Pro</vt:lpstr>
      <vt:lpstr>Beach Day</vt:lpstr>
      <vt:lpstr>Lifesaving 2024</vt:lpstr>
      <vt:lpstr>SWIM SCHOOL - WHAT IS IT?</vt:lpstr>
      <vt:lpstr>Course 1 - WATER AWARENESS</vt:lpstr>
      <vt:lpstr>Course 2 - Water Sense</vt:lpstr>
      <vt:lpstr>Water sense - skills</vt:lpstr>
      <vt:lpstr>Course 3 - Junior swim and survive</vt:lpstr>
      <vt:lpstr>Course 4 - Senior swim and survive</vt:lpstr>
      <vt:lpstr>Course 5 - Bronze medallion</vt:lpstr>
      <vt:lpstr>Please discuss these options with your parents to ensure you select the course that best suits your needs and abilities.  If you have any further questions please speak to your PE Teacher, Mrs Flowers, Miss Zappala or Miss Berios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Lifesaving 2022</dc:title>
  <dc:creator>Angus Woods</dc:creator>
  <cp:lastModifiedBy>Rowena Flowers</cp:lastModifiedBy>
  <cp:revision>7</cp:revision>
  <dcterms:modified xsi:type="dcterms:W3CDTF">2024-08-11T22:47:29Z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0x010100DCC3DE559A79CC4D8E237AF8672C1F39</vt:lpwstr>
  </property>
  <property fmtid="{D5CDD505-2E9C-101B-9397-08002B2CF9AE}" pid="3" name="MediaServiceImageTags">
    <vt:lpwstr/>
  </property>
  <property fmtid="{D5CDD505-2E9C-101B-9397-08002B2CF9AE}" pid="4" name="MSIP_Label_b603dfd7-d93a-4381-a340-2995d8282205_Enabled">
    <vt:lpwstr>true</vt:lpwstr>
  </property>
  <property fmtid="{D5CDD505-2E9C-101B-9397-08002B2CF9AE}" pid="5" name="MSIP_Label_b603dfd7-d93a-4381-a340-2995d8282205_SetDate">
    <vt:lpwstr>2024-07-30T00:24:03Z</vt:lpwstr>
  </property>
  <property fmtid="{D5CDD505-2E9C-101B-9397-08002B2CF9AE}" pid="6" name="MSIP_Label_b603dfd7-d93a-4381-a340-2995d8282205_Method">
    <vt:lpwstr>Standard</vt:lpwstr>
  </property>
  <property fmtid="{D5CDD505-2E9C-101B-9397-08002B2CF9AE}" pid="7" name="MSIP_Label_b603dfd7-d93a-4381-a340-2995d8282205_Name">
    <vt:lpwstr>OFFICIAL</vt:lpwstr>
  </property>
  <property fmtid="{D5CDD505-2E9C-101B-9397-08002B2CF9AE}" pid="8" name="MSIP_Label_b603dfd7-d93a-4381-a340-2995d8282205_SiteId">
    <vt:lpwstr>05a0e69a-418a-47c1-9c25-9387261bf991</vt:lpwstr>
  </property>
  <property fmtid="{D5CDD505-2E9C-101B-9397-08002B2CF9AE}" pid="9" name="MSIP_Label_b603dfd7-d93a-4381-a340-2995d8282205_ActionId">
    <vt:lpwstr>3ae5d253-cf24-4ca2-8c82-73dc394cf115</vt:lpwstr>
  </property>
  <property fmtid="{D5CDD505-2E9C-101B-9397-08002B2CF9AE}" pid="10" name="MSIP_Label_b603dfd7-d93a-4381-a340-2995d8282205_ContentBits">
    <vt:lpwstr>0</vt:lpwstr>
  </property>
</Properties>
</file>